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95" r:id="rId3"/>
    <p:sldId id="320" r:id="rId4"/>
    <p:sldId id="322" r:id="rId5"/>
    <p:sldId id="323" r:id="rId6"/>
    <p:sldId id="324" r:id="rId7"/>
    <p:sldId id="325" r:id="rId8"/>
    <p:sldId id="333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45" r:id="rId17"/>
    <p:sldId id="334" r:id="rId18"/>
    <p:sldId id="335" r:id="rId19"/>
    <p:sldId id="336" r:id="rId20"/>
    <p:sldId id="337" r:id="rId21"/>
    <p:sldId id="338" r:id="rId22"/>
    <p:sldId id="340" r:id="rId23"/>
    <p:sldId id="339" r:id="rId24"/>
    <p:sldId id="341" r:id="rId25"/>
    <p:sldId id="342" r:id="rId26"/>
    <p:sldId id="343" r:id="rId27"/>
    <p:sldId id="344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2" r:id="rId43"/>
    <p:sldId id="360" r:id="rId44"/>
    <p:sldId id="361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83" r:id="rId60"/>
    <p:sldId id="377" r:id="rId61"/>
    <p:sldId id="380" r:id="rId62"/>
    <p:sldId id="379" r:id="rId63"/>
    <p:sldId id="378" r:id="rId64"/>
    <p:sldId id="381" r:id="rId65"/>
    <p:sldId id="382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398" r:id="rId81"/>
    <p:sldId id="399" r:id="rId82"/>
    <p:sldId id="400" r:id="rId83"/>
    <p:sldId id="401" r:id="rId84"/>
    <p:sldId id="402" r:id="rId85"/>
    <p:sldId id="403" r:id="rId86"/>
    <p:sldId id="404" r:id="rId87"/>
    <p:sldId id="405" r:id="rId88"/>
    <p:sldId id="406" r:id="rId89"/>
    <p:sldId id="407" r:id="rId90"/>
    <p:sldId id="408" r:id="rId91"/>
    <p:sldId id="409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545" y="1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6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3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3094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96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51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8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0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36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9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86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hyperlink" Target="https://www.adafruit.com/product/434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mWright4089/FIRSTWorkshops/FRC/202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owerwerx.com/8-position-powerpole-distribution-blo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F712-1159-4FD0-8763-102ED58EC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Offboard Processing</a:t>
            </a:r>
            <a:br>
              <a:rPr lang="en-US" dirty="0"/>
            </a:br>
            <a:r>
              <a:rPr lang="en-US" sz="4800" dirty="0"/>
              <a:t>(Raspberry Pi and </a:t>
            </a:r>
            <a:r>
              <a:rPr lang="en-US" sz="4800" dirty="0" err="1"/>
              <a:t>Ardiuno</a:t>
            </a:r>
            <a:r>
              <a:rPr lang="en-US" sz="4800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0E71F-2A5E-472C-BF49-22A152F4B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Jim Wright</a:t>
            </a:r>
          </a:p>
          <a:p>
            <a:r>
              <a:rPr lang="en-US" dirty="0"/>
              <a:t>The Whidbey Island Wild Cats 2980</a:t>
            </a:r>
          </a:p>
        </p:txBody>
      </p:sp>
    </p:spTree>
    <p:extLst>
      <p:ext uri="{BB962C8B-B14F-4D97-AF65-F5344CB8AC3E}">
        <p14:creationId xmlns:p14="http://schemas.microsoft.com/office/powerpoint/2010/main" val="155084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Raspberry Pi 3 (Rpi3)</a:t>
            </a:r>
          </a:p>
          <a:p>
            <a:pPr lvl="1"/>
            <a:r>
              <a:rPr lang="en-US" sz="2200" dirty="0"/>
              <a:t>Comes with 1Gb, 2Gb, </a:t>
            </a:r>
            <a:r>
              <a:rPr lang="en-US" sz="2200" b="1" dirty="0"/>
              <a:t>4Gb</a:t>
            </a:r>
            <a:r>
              <a:rPr lang="en-US" sz="2200" dirty="0"/>
              <a:t> SRAM</a:t>
            </a:r>
          </a:p>
          <a:p>
            <a:pPr lvl="1"/>
            <a:r>
              <a:rPr lang="en-US" sz="2200" dirty="0"/>
              <a:t>Full size HDMI ports</a:t>
            </a:r>
          </a:p>
          <a:p>
            <a:pPr lvl="1"/>
            <a:r>
              <a:rPr lang="en-US" sz="2200" dirty="0"/>
              <a:t>Harder to buy, however, most everyone has one of them lying about.</a:t>
            </a:r>
          </a:p>
          <a:p>
            <a:pPr lvl="1"/>
            <a:r>
              <a:rPr lang="en-US" sz="2200" dirty="0"/>
              <a:t>Lots of documentation on the Web for these.</a:t>
            </a:r>
          </a:p>
          <a:p>
            <a:pPr lvl="1"/>
            <a:r>
              <a:rPr lang="en-US" sz="2200" dirty="0"/>
              <a:t>Minimum device for FRC Offboard processing.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10CB2-8CF4-47D1-9EAE-C562CCAD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11" y="3429000"/>
            <a:ext cx="3826648" cy="29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0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600" dirty="0"/>
              <a:t>Raspberry Pi Zeros</a:t>
            </a:r>
          </a:p>
          <a:p>
            <a:pPr lvl="1"/>
            <a:r>
              <a:rPr lang="en-US" sz="2200" dirty="0"/>
              <a:t>Two variants</a:t>
            </a:r>
          </a:p>
          <a:p>
            <a:pPr lvl="2"/>
            <a:r>
              <a:rPr lang="en-US" sz="2000" dirty="0"/>
              <a:t>Raspberry Pi Zero - Version 1.3</a:t>
            </a:r>
          </a:p>
          <a:p>
            <a:pPr lvl="2"/>
            <a:r>
              <a:rPr lang="en-US" sz="2000" dirty="0"/>
              <a:t>Raspberry Pi Zero W (</a:t>
            </a:r>
            <a:r>
              <a:rPr lang="en-US" sz="2000" dirty="0" err="1"/>
              <a:t>Wifi</a:t>
            </a:r>
            <a:r>
              <a:rPr lang="en-US" sz="2000" dirty="0"/>
              <a:t>)</a:t>
            </a:r>
          </a:p>
          <a:p>
            <a:pPr lvl="1"/>
            <a:r>
              <a:rPr lang="en-US" sz="2200" dirty="0"/>
              <a:t>Full size HDMI ports</a:t>
            </a:r>
          </a:p>
          <a:p>
            <a:pPr lvl="1"/>
            <a:r>
              <a:rPr lang="en-US" sz="2200" dirty="0"/>
              <a:t>No </a:t>
            </a:r>
            <a:r>
              <a:rPr lang="en-US" sz="2200" dirty="0" err="1"/>
              <a:t>Eithernet</a:t>
            </a:r>
            <a:r>
              <a:rPr lang="en-US" sz="2200" dirty="0"/>
              <a:t> port</a:t>
            </a:r>
          </a:p>
          <a:p>
            <a:pPr lvl="1"/>
            <a:r>
              <a:rPr lang="en-US" sz="2200" dirty="0"/>
              <a:t>One usable USB port, to  </a:t>
            </a:r>
            <a:r>
              <a:rPr lang="en-US" sz="2200" dirty="0" err="1"/>
              <a:t>Usb</a:t>
            </a:r>
            <a:r>
              <a:rPr lang="en-US" sz="2200" dirty="0"/>
              <a:t> Hub is needed.</a:t>
            </a:r>
          </a:p>
          <a:p>
            <a:pPr lvl="1"/>
            <a:r>
              <a:rPr lang="en-US" sz="2200" dirty="0"/>
              <a:t>There power the </a:t>
            </a:r>
            <a:r>
              <a:rPr lang="en-US" sz="2200" dirty="0" err="1"/>
              <a:t>Limelights</a:t>
            </a:r>
            <a:r>
              <a:rPr lang="en-US" sz="2200" dirty="0"/>
              <a:t> (I’ve been told)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B24B3-6460-4B63-BC6A-79B9AF421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682" y="3300549"/>
            <a:ext cx="3768824" cy="28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NVIDIA Jetson Nano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Raw Processing power is between </a:t>
            </a:r>
            <a:r>
              <a:rPr lang="en-US" sz="2400" dirty="0" err="1"/>
              <a:t>Rpi</a:t>
            </a:r>
            <a:r>
              <a:rPr lang="en-US" sz="2400" dirty="0"/>
              <a:t> 3 and Rpi4.</a:t>
            </a:r>
          </a:p>
          <a:p>
            <a:r>
              <a:rPr lang="en-US" sz="2400" dirty="0"/>
              <a:t>Basically a NVIDIA graphics card strapped to a </a:t>
            </a:r>
            <a:r>
              <a:rPr lang="en-US" sz="2400" dirty="0" err="1"/>
              <a:t>Rpi</a:t>
            </a:r>
            <a:endParaRPr lang="en-US" sz="2400" dirty="0"/>
          </a:p>
          <a:p>
            <a:r>
              <a:rPr lang="en-US" sz="2400" dirty="0"/>
              <a:t>Good for Vision Processing and Machine Learning.</a:t>
            </a:r>
          </a:p>
          <a:p>
            <a:r>
              <a:rPr lang="en-US" sz="2400" dirty="0"/>
              <a:t>A lot more software expertise is needed to really make ‘</a:t>
            </a:r>
            <a:r>
              <a:rPr lang="en-US" sz="2400" dirty="0" err="1"/>
              <a:t>em</a:t>
            </a:r>
            <a:r>
              <a:rPr lang="en-US" sz="2400" dirty="0"/>
              <a:t> run.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079B9-6603-4622-8AE5-CE1ACD94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546" y="3901440"/>
            <a:ext cx="3733074" cy="23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1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Jetson AGX Xavier/Orin Nano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AGX Xavier at $1,300 you can’t use it on an FRC Bot</a:t>
            </a:r>
          </a:p>
          <a:p>
            <a:r>
              <a:rPr lang="en-US" sz="2400" dirty="0"/>
              <a:t>I just include it because this is what Professional Robotics Engineers use.</a:t>
            </a:r>
          </a:p>
          <a:p>
            <a:r>
              <a:rPr lang="en-US" sz="2400" dirty="0"/>
              <a:t>Orin Nano is just coming out there isn’t a lot of information on it.</a:t>
            </a:r>
          </a:p>
          <a:p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53309-6E71-4193-835B-F8BB75A0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53" y="3222866"/>
            <a:ext cx="2840477" cy="29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0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Google Coral Dev Board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Raw Processing power is between </a:t>
            </a:r>
            <a:r>
              <a:rPr lang="en-US" sz="2400" dirty="0" err="1"/>
              <a:t>Rpi</a:t>
            </a:r>
            <a:r>
              <a:rPr lang="en-US" sz="2400" dirty="0"/>
              <a:t> 3 and Rpi4, less than the Jetson Nano.</a:t>
            </a:r>
          </a:p>
          <a:p>
            <a:r>
              <a:rPr lang="en-US" sz="2400" dirty="0"/>
              <a:t>Good for Machine Learning.</a:t>
            </a:r>
          </a:p>
          <a:p>
            <a:r>
              <a:rPr lang="en-US" sz="2400" dirty="0"/>
              <a:t>A board built for Tensor Flow</a:t>
            </a:r>
          </a:p>
          <a:p>
            <a:r>
              <a:rPr lang="en-US" sz="2400" dirty="0"/>
              <a:t>A lot more software expertise is needed to really make ‘</a:t>
            </a:r>
            <a:r>
              <a:rPr lang="en-US" sz="2400" dirty="0" err="1"/>
              <a:t>em</a:t>
            </a:r>
            <a:r>
              <a:rPr lang="en-US" sz="2400" dirty="0"/>
              <a:t> run.</a:t>
            </a:r>
          </a:p>
          <a:p>
            <a:r>
              <a:rPr lang="en-US" sz="2400" dirty="0"/>
              <a:t>Good enough for Vision Processing 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5459C-6D78-46AE-AB22-FE75066D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5" y="3429000"/>
            <a:ext cx="3940808" cy="27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3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UP 4000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Intel Based</a:t>
            </a:r>
          </a:p>
          <a:p>
            <a:r>
              <a:rPr lang="en-US" sz="2400" dirty="0"/>
              <a:t>Built for Windows IoT </a:t>
            </a:r>
          </a:p>
          <a:p>
            <a:r>
              <a:rPr lang="en-US" sz="2400" dirty="0"/>
              <a:t>I have one but I’ve not had much time with it.</a:t>
            </a:r>
          </a:p>
          <a:p>
            <a:r>
              <a:rPr lang="en-US" sz="2400" dirty="0"/>
              <a:t>You can get them reliably now but pricey</a:t>
            </a:r>
          </a:p>
          <a:p>
            <a:r>
              <a:rPr lang="en-US" sz="2400" dirty="0"/>
              <a:t>12 Volt Based 5Amp!!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AEF94-3492-4244-B3CF-76A57FD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502" y="2888584"/>
            <a:ext cx="3670663" cy="36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Limelight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It’s odd to put the Limelight in this section.  It really is a </a:t>
            </a:r>
            <a:r>
              <a:rPr lang="en-US" sz="2400" dirty="0" err="1"/>
              <a:t>Rpi</a:t>
            </a:r>
            <a:r>
              <a:rPr lang="en-US" sz="2400" dirty="0"/>
              <a:t> Zero.  </a:t>
            </a:r>
          </a:p>
          <a:p>
            <a:r>
              <a:rPr lang="en-US" sz="2400" dirty="0"/>
              <a:t>Since we are switching from Reflective Tape on the field to </a:t>
            </a:r>
            <a:r>
              <a:rPr lang="en-US" sz="2400" dirty="0" err="1"/>
              <a:t>Apriltags</a:t>
            </a:r>
            <a:r>
              <a:rPr lang="en-US" sz="2400" dirty="0"/>
              <a:t>, I’m guessing teams are working on switching these over.</a:t>
            </a:r>
          </a:p>
          <a:p>
            <a:r>
              <a:rPr lang="en-US" sz="2400" dirty="0"/>
              <a:t>Most teams own these.  So there FREE!!!</a:t>
            </a:r>
          </a:p>
          <a:p>
            <a:r>
              <a:rPr lang="en-US" sz="2400" dirty="0"/>
              <a:t>I’m hoping for a new firmware release to include the April Tag library.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64415-9742-43D6-B8B1-BEFD4876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51" y="271064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Jim’s Raspberry Pi 4 favorite cases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Big ‘</a:t>
            </a:r>
            <a:r>
              <a:rPr lang="en-US" sz="2400" dirty="0" err="1"/>
              <a:t>ol</a:t>
            </a:r>
            <a:r>
              <a:rPr lang="en-US" sz="2400" dirty="0"/>
              <a:t> chunk of </a:t>
            </a:r>
            <a:r>
              <a:rPr lang="en-US" sz="2400" dirty="0" err="1"/>
              <a:t>Alluminum</a:t>
            </a:r>
            <a:endParaRPr lang="en-US" sz="2400" dirty="0"/>
          </a:p>
          <a:p>
            <a:r>
              <a:rPr lang="en-US" sz="2400" dirty="0"/>
              <a:t>Fans that use the 5V pins</a:t>
            </a:r>
          </a:p>
          <a:p>
            <a:r>
              <a:rPr lang="en-US" sz="2400" dirty="0">
                <a:hlinkClick r:id="rId2"/>
              </a:rPr>
              <a:t>https://www.adafruit.com/product/4340</a:t>
            </a:r>
            <a:endParaRPr lang="en-US" sz="2400" dirty="0"/>
          </a:p>
          <a:p>
            <a:r>
              <a:rPr lang="en-US" sz="2400" dirty="0"/>
              <a:t>Non-fan heat sink cases come in various colors.</a:t>
            </a:r>
          </a:p>
          <a:p>
            <a:r>
              <a:rPr lang="en-US" sz="2400" dirty="0"/>
              <a:t>The non-fan cases look like they are being discontinued, but I’m not sure if that might be a part-shortage issue.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1E2F1-58E5-4020-B8D3-D0B60F7A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127" y="3248297"/>
            <a:ext cx="3588139" cy="28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1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Both 8bit and 32bit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concept of an Arduino was game changing in the Embedded world.</a:t>
            </a:r>
          </a:p>
          <a:p>
            <a:pPr lvl="1"/>
            <a:r>
              <a:rPr lang="en-US" sz="2200" dirty="0"/>
              <a:t>Before Arduino Embedded Engineers had to write low level device drivers from scratch every time.</a:t>
            </a:r>
          </a:p>
          <a:p>
            <a:r>
              <a:rPr lang="en-US" sz="2400" dirty="0"/>
              <a:t>The Arduino IDE is </a:t>
            </a:r>
            <a:r>
              <a:rPr lang="en-US" sz="2400" dirty="0" err="1"/>
              <a:t>sooo</a:t>
            </a:r>
            <a:r>
              <a:rPr lang="en-US" sz="2400" dirty="0"/>
              <a:t> game changing.</a:t>
            </a:r>
          </a:p>
          <a:p>
            <a:r>
              <a:rPr lang="en-US" sz="2400" dirty="0"/>
              <a:t>A lot of code is written, and a lot of boards use the IDE. 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9850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8 - 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UNO “family” is the most popular.</a:t>
            </a:r>
          </a:p>
          <a:p>
            <a:r>
              <a:rPr lang="en-US" sz="2400" dirty="0"/>
              <a:t>These are the standard pin outs for 8 – bit processors.</a:t>
            </a:r>
          </a:p>
          <a:p>
            <a:r>
              <a:rPr lang="en-US" sz="2400" dirty="0"/>
              <a:t>Lot and Lots of “hats” for these.</a:t>
            </a:r>
          </a:p>
          <a:p>
            <a:r>
              <a:rPr lang="en-US" sz="2400" dirty="0"/>
              <a:t>They are meant for very simple very specific applications.</a:t>
            </a:r>
          </a:p>
          <a:p>
            <a:r>
              <a:rPr lang="en-US" sz="2400" dirty="0"/>
              <a:t>Not that useful for FRC anymore.</a:t>
            </a:r>
          </a:p>
          <a:p>
            <a:r>
              <a:rPr lang="en-US" sz="2400" dirty="0"/>
              <a:t>Accepts 5 Volts, pins are 5 Volts.</a:t>
            </a:r>
          </a:p>
          <a:p>
            <a:pPr lvl="1"/>
            <a:r>
              <a:rPr lang="en-US" sz="2200" dirty="0"/>
              <a:t>This is critical for LED strip applications.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F5BC4-07BB-4E91-AB94-95C70B62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907" y="3429000"/>
            <a:ext cx="375919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0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my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https://github.com/JimWright4089/FIRSTWorkshops/FRC/2022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0779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b="1" dirty="0" err="1"/>
              <a:t>Pololu</a:t>
            </a:r>
            <a:r>
              <a:rPr lang="en-US" sz="4400" b="1" dirty="0"/>
              <a:t> A-Star 32U4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Pololu</a:t>
            </a:r>
            <a:r>
              <a:rPr lang="en-US" sz="2400" dirty="0"/>
              <a:t> A-Star drivers need to be added to the Arduino IDE (more on that later).</a:t>
            </a:r>
          </a:p>
          <a:p>
            <a:r>
              <a:rPr lang="en-US" sz="2400" dirty="0"/>
              <a:t>I (Jim) considers this the most important FRC off board device.</a:t>
            </a:r>
          </a:p>
          <a:p>
            <a:r>
              <a:rPr lang="en-US" sz="2400" dirty="0"/>
              <a:t>It’s a Raspberry PI Hat with a UNO built in.  So it can source both 5V and 3.3V pins.</a:t>
            </a:r>
          </a:p>
          <a:p>
            <a:r>
              <a:rPr lang="en-US" sz="2400" dirty="0"/>
              <a:t>The 5V to 3.3V level shifters are built into the I2C lines.</a:t>
            </a:r>
          </a:p>
          <a:p>
            <a:r>
              <a:rPr lang="en-US" sz="2400" b="1" dirty="0"/>
              <a:t>It has a 12V to 5V regulator on it, you can wire it into the PDP/PDH safely</a:t>
            </a:r>
          </a:p>
          <a:p>
            <a:r>
              <a:rPr lang="en-US" sz="2200" dirty="0"/>
              <a:t>https://www.pololu.com/product/3118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224E1-380C-452B-B63E-AB7875F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73" y="3300548"/>
            <a:ext cx="3692976" cy="29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01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type things</a:t>
            </a:r>
            <a:br>
              <a:rPr lang="en-US" sz="4400" dirty="0"/>
            </a:br>
            <a:r>
              <a:rPr lang="en-US" sz="4400" dirty="0"/>
              <a:t>32 - bit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These have taken over the small processor space.</a:t>
            </a:r>
          </a:p>
          <a:p>
            <a:r>
              <a:rPr lang="en-US" sz="2400" dirty="0"/>
              <a:t>They are faster with more RAM and Flash (programming capacity).</a:t>
            </a:r>
          </a:p>
          <a:p>
            <a:r>
              <a:rPr lang="en-US" sz="2400" dirty="0"/>
              <a:t>Most sensors are now being designed for these.</a:t>
            </a:r>
          </a:p>
          <a:p>
            <a:r>
              <a:rPr lang="en-US" sz="2400" dirty="0"/>
              <a:t>5V in, however like the </a:t>
            </a:r>
            <a:r>
              <a:rPr lang="en-US" sz="2400" dirty="0" err="1"/>
              <a:t>Rpis</a:t>
            </a:r>
            <a:r>
              <a:rPr lang="en-US" sz="2400" dirty="0"/>
              <a:t> 3.3V pins.</a:t>
            </a:r>
          </a:p>
          <a:p>
            <a:r>
              <a:rPr lang="en-US" sz="2200" dirty="0" err="1"/>
              <a:t>SparkFun's</a:t>
            </a:r>
            <a:r>
              <a:rPr lang="en-US" sz="2200" dirty="0"/>
              <a:t> </a:t>
            </a:r>
            <a:r>
              <a:rPr lang="en-US" sz="2200" dirty="0" err="1"/>
              <a:t>Qwiic</a:t>
            </a:r>
            <a:r>
              <a:rPr lang="en-US" sz="2200" dirty="0"/>
              <a:t> Connect plugs are quickly  becoming standard and they make wiring thing easy.  (These are I2C at the low level)</a:t>
            </a:r>
          </a:p>
          <a:p>
            <a:r>
              <a:rPr lang="en-US" sz="2200" dirty="0"/>
              <a:t>All processors use the Arduino IDE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9284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/>
              <a:t>Adafruit Feather Family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ATSAMD21 Cortex M0</a:t>
            </a:r>
          </a:p>
          <a:p>
            <a:pPr lvl="1"/>
            <a:r>
              <a:rPr lang="en-US" sz="2200" dirty="0"/>
              <a:t>256KB of FLASH + 32KB of RAM</a:t>
            </a:r>
          </a:p>
          <a:p>
            <a:pPr lvl="1"/>
            <a:r>
              <a:rPr lang="en-US" sz="2200" dirty="0"/>
              <a:t>48MHz with 3.3V logic/power</a:t>
            </a:r>
          </a:p>
          <a:p>
            <a:r>
              <a:rPr lang="en-US" sz="2400" dirty="0"/>
              <a:t>ATSAMD51 Cortex M4</a:t>
            </a:r>
          </a:p>
          <a:p>
            <a:pPr lvl="1"/>
            <a:r>
              <a:rPr lang="en-US" sz="2200" dirty="0"/>
              <a:t>512 KB flash, 192 KB RAM</a:t>
            </a:r>
          </a:p>
          <a:p>
            <a:pPr lvl="1"/>
            <a:r>
              <a:rPr lang="en-US" sz="2200" dirty="0"/>
              <a:t>120 MHz, 32-bit, 3.3V logic and power</a:t>
            </a:r>
          </a:p>
          <a:p>
            <a:r>
              <a:rPr lang="en-US" sz="2400" dirty="0"/>
              <a:t>I (Jim) use these for LED matrix drivers.</a:t>
            </a:r>
          </a:p>
          <a:p>
            <a:r>
              <a:rPr lang="en-US" sz="2400" dirty="0"/>
              <a:t>Adafruit has ‘hats’ for these.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2389F-5695-48EE-BA02-3DE941BB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687" y="3317966"/>
            <a:ext cx="3602816" cy="28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7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 err="1"/>
              <a:t>SparkFun</a:t>
            </a:r>
            <a:r>
              <a:rPr lang="en-US" sz="4400" dirty="0"/>
              <a:t> Thing Plus - SAMD51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It’s a M4 processor.</a:t>
            </a:r>
          </a:p>
          <a:p>
            <a:r>
              <a:rPr lang="en-US" sz="2400" dirty="0"/>
              <a:t>This has the </a:t>
            </a:r>
            <a:r>
              <a:rPr lang="en-US" sz="2400" dirty="0" err="1"/>
              <a:t>Qwiic</a:t>
            </a:r>
            <a:r>
              <a:rPr lang="en-US" sz="2400" dirty="0"/>
              <a:t> connector built in.</a:t>
            </a:r>
          </a:p>
          <a:p>
            <a:r>
              <a:rPr lang="en-US" sz="2400" dirty="0"/>
              <a:t>I (Jim) use these for driver station buttons.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7812A-B880-4EE7-B9CE-5B2D281C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51" y="2365570"/>
            <a:ext cx="3774077" cy="37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3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Arduino 32bit type things</a:t>
            </a:r>
            <a:br>
              <a:rPr lang="en-US" sz="4400" dirty="0"/>
            </a:br>
            <a:r>
              <a:rPr lang="en-US" sz="4400" dirty="0" err="1"/>
              <a:t>SparkFun</a:t>
            </a:r>
            <a:r>
              <a:rPr lang="en-US" sz="4400" dirty="0"/>
              <a:t> </a:t>
            </a:r>
            <a:r>
              <a:rPr lang="en-US" sz="4400" dirty="0" err="1"/>
              <a:t>MicroMod</a:t>
            </a:r>
            <a:r>
              <a:rPr lang="en-US" sz="4400" dirty="0"/>
              <a:t> system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7178539" cy="2249116"/>
          </a:xfrm>
        </p:spPr>
        <p:txBody>
          <a:bodyPr>
            <a:normAutofit/>
          </a:bodyPr>
          <a:lstStyle/>
          <a:p>
            <a:r>
              <a:rPr lang="en-US" sz="2400" dirty="0"/>
              <a:t>Weird idea, any processor wired into a bunch of peripherals.</a:t>
            </a:r>
          </a:p>
          <a:p>
            <a:r>
              <a:rPr lang="en-US" sz="2400" dirty="0"/>
              <a:t>Easy wire, secure 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4F224-5C35-4F32-89F2-E7D6FDC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06" y="3226202"/>
            <a:ext cx="8013028" cy="31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1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b="1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317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200" dirty="0"/>
              <a:t>R503</a:t>
            </a:r>
          </a:p>
          <a:p>
            <a:pPr lvl="1"/>
            <a:r>
              <a:rPr lang="en-US" sz="2000" dirty="0"/>
              <a:t>With the exception of servos, fans, or motors integral to sensors of COTS computing devices permitted in R501, each actuator must be controlled by a power regulating device. The only power regulating devices for actuators permitted on the ROBOT include:</a:t>
            </a:r>
          </a:p>
          <a:p>
            <a:r>
              <a:rPr lang="en-US" sz="2200" dirty="0"/>
              <a:t>Basically, the </a:t>
            </a:r>
            <a:r>
              <a:rPr lang="en-US" sz="2200" dirty="0" err="1"/>
              <a:t>RoboRio</a:t>
            </a:r>
            <a:r>
              <a:rPr lang="en-US" sz="2200" dirty="0"/>
              <a:t> </a:t>
            </a:r>
            <a:r>
              <a:rPr lang="en-US" sz="2200" b="1" dirty="0"/>
              <a:t>MUST </a:t>
            </a:r>
            <a:r>
              <a:rPr lang="en-US" sz="2200" dirty="0"/>
              <a:t>controls </a:t>
            </a:r>
            <a:r>
              <a:rPr lang="en-US" sz="2200" b="1" dirty="0"/>
              <a:t>ALL</a:t>
            </a:r>
            <a:r>
              <a:rPr lang="en-US" sz="2200" dirty="0"/>
              <a:t> actuators (even servos).</a:t>
            </a:r>
          </a:p>
          <a:p>
            <a:r>
              <a:rPr lang="en-US" sz="2200" dirty="0"/>
              <a:t>Off board devices are sensors and LED status/decoration things.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81472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/>
              <a:t>With the exception of the UP 4000, all of the previous devices take in 5 volts.</a:t>
            </a:r>
          </a:p>
          <a:p>
            <a:r>
              <a:rPr lang="en-US" sz="2400" dirty="0"/>
              <a:t>The 8bit and 32bit boards can be powered off of the 5V ports of the VRM, or USB ports of the </a:t>
            </a:r>
            <a:r>
              <a:rPr lang="en-US" sz="2400" dirty="0" err="1"/>
              <a:t>driverstation</a:t>
            </a:r>
            <a:r>
              <a:rPr lang="en-US" sz="2400" dirty="0"/>
              <a:t> laptop.</a:t>
            </a:r>
          </a:p>
          <a:p>
            <a:r>
              <a:rPr lang="en-US" sz="2400" dirty="0"/>
              <a:t>The Heavy Processors however, are creeping above the 2Amp limit of the VRM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endParaRPr lang="en-US" sz="22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405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Getting power to ‘</a:t>
            </a:r>
            <a:r>
              <a:rPr lang="en-US" sz="4400" dirty="0" err="1"/>
              <a:t>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/>
          </a:bodyPr>
          <a:lstStyle/>
          <a:p>
            <a:r>
              <a:rPr lang="en-US" sz="2400" dirty="0" err="1"/>
              <a:t>Pololu</a:t>
            </a:r>
            <a:r>
              <a:rPr lang="en-US" sz="2400" dirty="0"/>
              <a:t> has an amazing assortment of 12V to 5V converters.  </a:t>
            </a:r>
          </a:p>
          <a:p>
            <a:r>
              <a:rPr lang="en-US" sz="2400" dirty="0" err="1"/>
              <a:t>Pololu</a:t>
            </a:r>
            <a:r>
              <a:rPr lang="en-US" sz="2400" dirty="0"/>
              <a:t> 5V, 15A Step-Down Voltage Regulator D24V150F5</a:t>
            </a:r>
          </a:p>
          <a:p>
            <a:pPr lvl="1"/>
            <a:r>
              <a:rPr lang="en-US" sz="2200" dirty="0"/>
              <a:t>https://www.pololu.com/product/2881</a:t>
            </a:r>
          </a:p>
          <a:p>
            <a:r>
              <a:rPr lang="en-US" sz="2400" dirty="0"/>
              <a:t>12V lines come from the PDP/PDH</a:t>
            </a:r>
          </a:p>
          <a:p>
            <a:r>
              <a:rPr lang="en-US" sz="2400" dirty="0"/>
              <a:t>5V lines come out of it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5E93-D5A3-42E0-8E8E-A1FB262F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449" y="3428999"/>
            <a:ext cx="3524249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5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The Rules/Pro Tip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R624</a:t>
            </a:r>
          </a:p>
          <a:p>
            <a:pPr lvl="1"/>
            <a:r>
              <a:rPr lang="en-US" sz="1700" dirty="0"/>
              <a:t>All non-SIGNAL LEVEL wiring with a constant polarity (i.e., except for outputs of relay modules, motor controllers, or sensors) shall be color-coded along their entire length from the manufacturer as follows:</a:t>
            </a:r>
          </a:p>
          <a:p>
            <a:pPr lvl="2"/>
            <a:r>
              <a:rPr lang="en-US" sz="1500" dirty="0"/>
              <a:t>A. red, yellow, white, brown, or black-with-stripe on the positive (e.g. +24VDC, +12VDC, +5VDC, etc.) connections</a:t>
            </a:r>
          </a:p>
          <a:p>
            <a:pPr lvl="2"/>
            <a:r>
              <a:rPr lang="en-US" sz="1500" dirty="0"/>
              <a:t>B. black or blue for the common or negative side (-) of the </a:t>
            </a:r>
            <a:r>
              <a:rPr lang="en-US" sz="1500" dirty="0" err="1"/>
              <a:t>connectionsBasically</a:t>
            </a:r>
            <a:r>
              <a:rPr lang="en-US" sz="1500" dirty="0"/>
              <a:t>, the </a:t>
            </a:r>
            <a:r>
              <a:rPr lang="en-US" sz="1500" dirty="0" err="1"/>
              <a:t>RoboRio</a:t>
            </a:r>
            <a:r>
              <a:rPr lang="en-US" sz="1500" dirty="0"/>
              <a:t> </a:t>
            </a:r>
            <a:r>
              <a:rPr lang="en-US" sz="1500" b="1" dirty="0"/>
              <a:t>MUST </a:t>
            </a:r>
            <a:r>
              <a:rPr lang="en-US" sz="1500" dirty="0"/>
              <a:t>controls </a:t>
            </a:r>
            <a:r>
              <a:rPr lang="en-US" sz="1500" b="1" dirty="0"/>
              <a:t>ALL</a:t>
            </a:r>
            <a:r>
              <a:rPr lang="en-US" sz="1500" dirty="0"/>
              <a:t> actuators (even servos).</a:t>
            </a:r>
          </a:p>
          <a:p>
            <a:r>
              <a:rPr lang="en-US" sz="2200" dirty="0"/>
              <a:t>My company (</a:t>
            </a:r>
            <a:r>
              <a:rPr lang="en-US" sz="2200" dirty="0" err="1"/>
              <a:t>Astronics</a:t>
            </a:r>
            <a:r>
              <a:rPr lang="en-US" sz="2200" dirty="0"/>
              <a:t>) has a unwritten rule that, all Aircraft Power (28Volt usually) is Red/Black.  All 5V power is Orange/Black so they don’t mix.</a:t>
            </a:r>
          </a:p>
          <a:p>
            <a:r>
              <a:rPr lang="en-US" sz="2200" dirty="0"/>
              <a:t>I would suggest Yellow/Blue for your 5V power bus.</a:t>
            </a:r>
          </a:p>
          <a:p>
            <a:endParaRPr lang="en-US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1365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 is on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Workshop:</a:t>
            </a:r>
          </a:p>
          <a:p>
            <a:r>
              <a:rPr lang="en-US" sz="2400" dirty="0">
                <a:hlinkClick r:id="rId2"/>
              </a:rPr>
              <a:t>https://github.com/JimWright4089/FIRSTWorkshops/FRC/2022</a:t>
            </a:r>
            <a:endParaRPr lang="en-US" sz="2400" dirty="0"/>
          </a:p>
          <a:p>
            <a:r>
              <a:rPr lang="en-US" sz="3200" dirty="0"/>
              <a:t>Code:</a:t>
            </a:r>
          </a:p>
          <a:p>
            <a:r>
              <a:rPr lang="en-US" sz="2800" dirty="0"/>
              <a:t>https://github.com/JimWright4089/FIRSTRobots</a:t>
            </a:r>
          </a:p>
          <a:p>
            <a:r>
              <a:rPr lang="en-US" sz="3200" dirty="0"/>
              <a:t>Web:</a:t>
            </a:r>
          </a:p>
          <a:p>
            <a:r>
              <a:rPr lang="en-US" sz="2800" dirty="0"/>
              <a:t>https://jimwright.org/robot/robots.html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0658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5V Power Bus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Anderson Quick Connects come in other colors than Red/Black. </a:t>
            </a:r>
          </a:p>
          <a:p>
            <a:pPr lvl="1"/>
            <a:r>
              <a:rPr lang="en-US" sz="2200" dirty="0"/>
              <a:t>https://powerwerx.com/anderson-powerpole-colored-housings</a:t>
            </a:r>
          </a:p>
          <a:p>
            <a:r>
              <a:rPr lang="en-US" sz="2400" dirty="0"/>
              <a:t>Anderson Quick Connect Bus</a:t>
            </a:r>
          </a:p>
          <a:p>
            <a:pPr lvl="1"/>
            <a:r>
              <a:rPr lang="en-US" sz="2200" dirty="0">
                <a:hlinkClick r:id="rId2"/>
              </a:rPr>
              <a:t>https://powerwerx.com/8-position-powerpole-distribution-block</a:t>
            </a:r>
            <a:endParaRPr lang="en-US" sz="2400" dirty="0"/>
          </a:p>
          <a:p>
            <a:r>
              <a:rPr lang="en-US" sz="2200" dirty="0"/>
              <a:t>Terminal Blocks</a:t>
            </a:r>
          </a:p>
          <a:p>
            <a:pPr lvl="1"/>
            <a:r>
              <a:rPr lang="en-US" sz="2000" dirty="0"/>
              <a:t>From McMaster or most local Hardware Stores</a:t>
            </a:r>
          </a:p>
          <a:p>
            <a:pPr lvl="1"/>
            <a:r>
              <a:rPr lang="en-US" sz="2000" dirty="0"/>
              <a:t>McLendon Hardware </a:t>
            </a:r>
            <a:r>
              <a:rPr lang="en-US" sz="2200" dirty="0"/>
              <a:t>has a good selection</a:t>
            </a:r>
          </a:p>
          <a:p>
            <a:r>
              <a:rPr lang="en-US" sz="2600" dirty="0" err="1"/>
              <a:t>Termal</a:t>
            </a:r>
            <a:r>
              <a:rPr lang="en-US" sz="2600" dirty="0"/>
              <a:t> Block Jumpers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A60F-1224-4D6E-B709-D61CAC7A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90" y="1385478"/>
            <a:ext cx="2395999" cy="186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FA53E-9B82-49FC-BB57-46094439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890" y="3429000"/>
            <a:ext cx="2395999" cy="1223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3F6A1-B798-4DD3-A67A-FCAB2EB77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402" y="4978900"/>
            <a:ext cx="1428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TE Con Deutsch Connectors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178539" cy="419548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err="1"/>
              <a:t>Digikey</a:t>
            </a:r>
            <a:r>
              <a:rPr lang="en-US" sz="2400" dirty="0"/>
              <a:t> sells the best selection</a:t>
            </a:r>
          </a:p>
          <a:p>
            <a:r>
              <a:rPr lang="en-US" sz="2400" dirty="0"/>
              <a:t>Part Numbers for the 6 pin.</a:t>
            </a:r>
          </a:p>
          <a:p>
            <a:pPr lvl="1"/>
            <a:r>
              <a:rPr lang="en-US" sz="2200" dirty="0"/>
              <a:t>DT04-6P – Socket Shell</a:t>
            </a:r>
          </a:p>
          <a:p>
            <a:pPr lvl="1"/>
            <a:r>
              <a:rPr lang="en-US" sz="2200" dirty="0"/>
              <a:t>W6P – Wedge Lock</a:t>
            </a:r>
          </a:p>
          <a:p>
            <a:pPr lvl="1"/>
            <a:r>
              <a:rPr lang="en-US" sz="2200" dirty="0"/>
              <a:t>DT06-6S – Plug Shell</a:t>
            </a:r>
          </a:p>
          <a:p>
            <a:pPr lvl="1"/>
            <a:r>
              <a:rPr lang="en-US" sz="2200" dirty="0"/>
              <a:t>W6S – Other Wedge Lock</a:t>
            </a:r>
          </a:p>
          <a:p>
            <a:pPr lvl="1"/>
            <a:r>
              <a:rPr lang="en-US" sz="2200" dirty="0"/>
              <a:t>0462-201-16141 Socket Pin</a:t>
            </a:r>
          </a:p>
          <a:p>
            <a:pPr lvl="1"/>
            <a:r>
              <a:rPr lang="en-US" sz="2200" dirty="0"/>
              <a:t>0460-202-16141 Pin</a:t>
            </a:r>
          </a:p>
          <a:p>
            <a:r>
              <a:rPr lang="en-US" sz="2400" dirty="0"/>
              <a:t>Crimp tool is expensive on </a:t>
            </a:r>
            <a:r>
              <a:rPr lang="en-US" sz="2400" dirty="0" err="1"/>
              <a:t>Digikey</a:t>
            </a:r>
            <a:r>
              <a:rPr lang="en-US" sz="2400" dirty="0"/>
              <a:t>.  Cheaper one:</a:t>
            </a:r>
          </a:p>
          <a:p>
            <a:pPr lvl="1"/>
            <a:r>
              <a:rPr lang="en-US" sz="2200" dirty="0"/>
              <a:t>https://www.customconnectorkits.com/902-499/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9C5D1-C364-428E-860A-C4F5A4AB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86" y="1537593"/>
            <a:ext cx="2508069" cy="2508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0F561-8799-4C49-8D11-C9ADA7C5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4150658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8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033465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All the processing needs to go through the </a:t>
            </a:r>
            <a:r>
              <a:rPr lang="en-US" sz="2400" dirty="0" err="1"/>
              <a:t>RoboRio</a:t>
            </a:r>
            <a:r>
              <a:rPr lang="en-US" sz="2400" dirty="0"/>
              <a:t> everything needs to attach to it.</a:t>
            </a:r>
          </a:p>
          <a:p>
            <a:r>
              <a:rPr lang="en-US" sz="2400" dirty="0"/>
              <a:t>Heavy Processors connect through Ethernet and talk Net Tables (</a:t>
            </a:r>
            <a:r>
              <a:rPr lang="en-US" sz="2400" dirty="0" err="1"/>
              <a:t>NTCore</a:t>
            </a:r>
            <a:r>
              <a:rPr lang="en-US" sz="2400" dirty="0"/>
              <a:t>).</a:t>
            </a:r>
          </a:p>
          <a:p>
            <a:r>
              <a:rPr lang="en-US" sz="2400" dirty="0"/>
              <a:t>8bit and 32bit </a:t>
            </a:r>
            <a:r>
              <a:rPr lang="en-US" sz="2400" i="1" dirty="0"/>
              <a:t>could</a:t>
            </a:r>
            <a:r>
              <a:rPr lang="en-US" sz="2400" dirty="0"/>
              <a:t> talk I2C, however, the </a:t>
            </a:r>
            <a:r>
              <a:rPr lang="en-US" sz="2400" dirty="0" err="1"/>
              <a:t>RoboRio</a:t>
            </a:r>
            <a:r>
              <a:rPr lang="en-US" sz="2400" dirty="0"/>
              <a:t> I2C port is ‘SUS’ </a:t>
            </a:r>
          </a:p>
          <a:p>
            <a:r>
              <a:rPr lang="en-US" sz="2000" dirty="0"/>
              <a:t>8bit and 32bit can connect to the digital IO or the serial port.</a:t>
            </a:r>
          </a:p>
          <a:p>
            <a:pPr lvl="1"/>
            <a:r>
              <a:rPr lang="en-US" sz="2000" dirty="0"/>
              <a:t>However, it’s convenient to have the 8bit  and 32bit talk to the Heavy Processors and have them talk </a:t>
            </a:r>
            <a:r>
              <a:rPr lang="en-US" sz="2000" dirty="0" err="1"/>
              <a:t>NTCore</a:t>
            </a:r>
            <a:endParaRPr lang="en-US" sz="2000" dirty="0"/>
          </a:p>
          <a:p>
            <a:r>
              <a:rPr lang="en-US" sz="2200" dirty="0"/>
              <a:t>The 32bit processors can talk Ethernet, however, compiling </a:t>
            </a:r>
            <a:r>
              <a:rPr lang="en-US" sz="2200" dirty="0" err="1"/>
              <a:t>NTCore</a:t>
            </a:r>
            <a:r>
              <a:rPr lang="en-US" sz="2200" dirty="0"/>
              <a:t> for them is a problem.  If WPI would switch to the MQTT protocol this problem would be solved.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8D0CC-FA51-441E-AF28-2604A2DE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41" y="3464185"/>
            <a:ext cx="686473" cy="68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77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The Ethernet on the robot is getting crowded.</a:t>
            </a:r>
          </a:p>
          <a:p>
            <a:r>
              <a:rPr lang="en-US" sz="2400" dirty="0"/>
              <a:t>Adding a switch to the robot is a good idea.</a:t>
            </a:r>
          </a:p>
          <a:p>
            <a:r>
              <a:rPr lang="en-US" sz="2400" dirty="0"/>
              <a:t>The lightest switch I (Jim) have found is the  NETGEAR 5-Port Gigabit Ethernet Unmanaged Switch (GS205) or the non-Gigabit switch (FS205)</a:t>
            </a:r>
          </a:p>
          <a:p>
            <a:r>
              <a:rPr lang="en-US" sz="2400" dirty="0"/>
              <a:t>It takes 12V power and can be plugged into the VRM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0A880-0160-4F63-A67C-9C69A96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8" y="3900562"/>
            <a:ext cx="3109096" cy="2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13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Rpi4 with </a:t>
            </a:r>
            <a:r>
              <a:rPr lang="en-US" sz="2400" dirty="0" err="1"/>
              <a:t>Pololu</a:t>
            </a:r>
            <a:r>
              <a:rPr lang="en-US" sz="2400" dirty="0"/>
              <a:t> picture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8097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Rpi4 with </a:t>
            </a:r>
            <a:r>
              <a:rPr lang="en-US" sz="2400" dirty="0" err="1"/>
              <a:t>Qwiic</a:t>
            </a:r>
            <a:r>
              <a:rPr lang="en-US" sz="2400" dirty="0"/>
              <a:t> connector on it.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826783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Talk about the Ubuntu versions and power lighting bolt.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48950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Connecting it into a FRC robot</a:t>
            </a:r>
            <a:br>
              <a:rPr lang="en-US" sz="4400" dirty="0"/>
            </a:br>
            <a:r>
              <a:rPr lang="en-US" sz="4400" dirty="0"/>
              <a:t>Control System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More Talk about the Ubuntu versions and power lighting bolt.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79344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GET UP AND STRETCH</a:t>
            </a:r>
          </a:p>
        </p:txBody>
      </p:sp>
    </p:spTree>
    <p:extLst>
      <p:ext uri="{BB962C8B-B14F-4D97-AF65-F5344CB8AC3E}">
        <p14:creationId xmlns:p14="http://schemas.microsoft.com/office/powerpoint/2010/main" val="3817425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b="1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1015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Work</a:t>
            </a:r>
            <a:r>
              <a:rPr lang="en-US" dirty="0"/>
              <a:t>shop Robot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robot in this demo is name the Tornado Platypus</a:t>
            </a:r>
          </a:p>
          <a:p>
            <a:r>
              <a:rPr lang="en-US" sz="2600" dirty="0"/>
              <a:t>On the code </a:t>
            </a:r>
            <a:r>
              <a:rPr lang="en-US" sz="2600" dirty="0" err="1"/>
              <a:t>github</a:t>
            </a:r>
            <a:r>
              <a:rPr lang="en-US" sz="2600" dirty="0"/>
              <a:t> there are a bunch of sub directories to pay attention to</a:t>
            </a:r>
          </a:p>
          <a:p>
            <a:pPr lvl="1"/>
            <a:r>
              <a:rPr lang="en-US" sz="2600" dirty="0" err="1"/>
              <a:t>TornadoPlatypus</a:t>
            </a:r>
            <a:endParaRPr lang="en-US" sz="2600" dirty="0"/>
          </a:p>
          <a:p>
            <a:pPr lvl="1"/>
            <a:r>
              <a:rPr lang="en-US" sz="2600" dirty="0"/>
              <a:t>Arduino</a:t>
            </a:r>
          </a:p>
          <a:p>
            <a:pPr lvl="1"/>
            <a:r>
              <a:rPr lang="en-US" sz="2600" dirty="0"/>
              <a:t>Feather</a:t>
            </a:r>
          </a:p>
          <a:p>
            <a:pPr lvl="1"/>
            <a:r>
              <a:rPr lang="en-US" sz="2600" dirty="0" err="1"/>
              <a:t>JetsonNano</a:t>
            </a:r>
            <a:endParaRPr lang="en-US" sz="2600" dirty="0"/>
          </a:p>
          <a:p>
            <a:pPr lvl="1"/>
            <a:r>
              <a:rPr lang="en-US" sz="2600" dirty="0" err="1"/>
              <a:t>RaspberryPi</a:t>
            </a:r>
            <a:r>
              <a:rPr lang="en-US" sz="2600" dirty="0"/>
              <a:t>  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71493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Examples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Talk about the Ubuntu versions and power lighting bolt.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232253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Talk about the Ubuntu versions and power lighting bolt.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850954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Arduino IDE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Talk about the Ubuntu versions and power lighting bolt.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5037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Wildcats Robot Googly Eyes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Talk about the Ubuntu versions and power lighting bolt.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61365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Standalone Things</a:t>
            </a:r>
            <a:br>
              <a:rPr lang="en-US" sz="4400" b="1" dirty="0"/>
            </a:br>
            <a:r>
              <a:rPr lang="en-US" sz="4400" dirty="0"/>
              <a:t>Wildcats Robot Googly Eyes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Talk about the Ubuntu versions and power lighting bolt.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09852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b="1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85988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What is 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Talk about the Ubuntu versions and power lighting bolt.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95248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 err="1"/>
              <a:t>Buring</a:t>
            </a:r>
            <a:r>
              <a:rPr lang="en-US" sz="4400" dirty="0"/>
              <a:t> Flash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Talk about the Ubuntu versions and power lighting bolt.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392453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OS is locked/SSH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Talk about the Ubuntu versions and power lighting bolt.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368458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Web Page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Talk about the Ubuntu versions and power lighting bolt.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4816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04368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93667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35507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9196217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0529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35560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WPI Raspberry Pi Image</a:t>
            </a:r>
            <a:br>
              <a:rPr lang="en-US" sz="4400" dirty="0"/>
            </a:br>
            <a:r>
              <a:rPr lang="en-US" sz="4400" dirty="0"/>
              <a:t>Color blob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0029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b="1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192861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Raspberry PI Imaging tool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19946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 err="1"/>
              <a:t>Raspberrian</a:t>
            </a:r>
            <a:r>
              <a:rPr lang="en-US" sz="4400" dirty="0"/>
              <a:t>/</a:t>
            </a:r>
            <a:r>
              <a:rPr lang="en-US" sz="4400" dirty="0" err="1"/>
              <a:t>Ubunto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461813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Desktop/Command 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3516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the Hardware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Raspberry Pi type things (Heavy Processors)</a:t>
            </a:r>
          </a:p>
          <a:p>
            <a:r>
              <a:rPr lang="en-US" sz="2600" dirty="0"/>
              <a:t>8 Bit processors</a:t>
            </a:r>
          </a:p>
          <a:p>
            <a:r>
              <a:rPr lang="en-US" sz="2600" dirty="0"/>
              <a:t>32 Bit processors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45575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159671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001292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SSHFS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64499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APT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551959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Net Tools/Dev Tools/ CMAKE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092383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Ubuntu setup</a:t>
            </a:r>
            <a:br>
              <a:rPr lang="en-US" sz="4400" dirty="0"/>
            </a:br>
            <a:r>
              <a:rPr lang="en-US" sz="4400" dirty="0"/>
              <a:t>GIT Clone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15993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b="1" dirty="0"/>
              <a:t>OpenCV/</a:t>
            </a:r>
            <a:r>
              <a:rPr lang="en-US" sz="2600" b="1" dirty="0" err="1"/>
              <a:t>NTCore</a:t>
            </a:r>
            <a:r>
              <a:rPr lang="en-US" sz="2600" b="1" dirty="0"/>
              <a:t>/</a:t>
            </a:r>
            <a:r>
              <a:rPr lang="en-US" sz="2600" b="1" dirty="0" err="1"/>
              <a:t>Apriltags</a:t>
            </a:r>
            <a:endParaRPr lang="en-US" sz="2600" b="1" dirty="0"/>
          </a:p>
          <a:p>
            <a:r>
              <a:rPr lang="en-US" sz="2600" dirty="0"/>
              <a:t>I2C comm to 32bit processor</a:t>
            </a:r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470388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git cloning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965035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building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98754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 err="1"/>
              <a:t>Cmake</a:t>
            </a:r>
            <a:r>
              <a:rPr lang="en-US" sz="4400" dirty="0"/>
              <a:t> File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12939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600" dirty="0"/>
              <a:t>What are they, how are they used.</a:t>
            </a:r>
          </a:p>
          <a:p>
            <a:r>
              <a:rPr lang="en-US" sz="2600" dirty="0"/>
              <a:t>Pros:</a:t>
            </a:r>
          </a:p>
          <a:p>
            <a:pPr lvl="1"/>
            <a:r>
              <a:rPr lang="en-US" sz="2400" dirty="0"/>
              <a:t>Heavy Communication Lifters (WPI Net Tables)</a:t>
            </a:r>
          </a:p>
          <a:p>
            <a:pPr lvl="1"/>
            <a:r>
              <a:rPr lang="en-US" sz="2400" dirty="0"/>
              <a:t>Heavy Processing</a:t>
            </a:r>
          </a:p>
          <a:p>
            <a:pPr lvl="1"/>
            <a:r>
              <a:rPr lang="en-US" sz="2400" dirty="0"/>
              <a:t>Mostly Linux</a:t>
            </a:r>
          </a:p>
          <a:p>
            <a:r>
              <a:rPr lang="en-US" sz="2600" dirty="0"/>
              <a:t>Cons:</a:t>
            </a:r>
          </a:p>
          <a:p>
            <a:pPr lvl="1"/>
            <a:r>
              <a:rPr lang="en-US" sz="2400" dirty="0"/>
              <a:t>Timers, Linux is bad at LED Strips</a:t>
            </a:r>
          </a:p>
          <a:p>
            <a:pPr lvl="1"/>
            <a:r>
              <a:rPr lang="en-US" sz="2400" dirty="0"/>
              <a:t>Analog Reading/Writing</a:t>
            </a:r>
          </a:p>
          <a:p>
            <a:pPr lvl="1"/>
            <a:r>
              <a:rPr lang="en-US" sz="2400" dirty="0"/>
              <a:t>Big, takes lots of power.</a:t>
            </a:r>
          </a:p>
          <a:p>
            <a:pPr lvl="1"/>
            <a:r>
              <a:rPr lang="en-US" sz="2400" dirty="0"/>
              <a:t>Expensive/Hard to get right now</a:t>
            </a:r>
          </a:p>
          <a:p>
            <a:pPr lvl="1"/>
            <a:r>
              <a:rPr lang="en-US" sz="2400" dirty="0"/>
              <a:t>Mostly Linux</a:t>
            </a:r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079464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Making and Running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03167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OpenCV Camera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7697653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OpenCV Camera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26924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2393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92226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669881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April Tag 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264201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186130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08569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03370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 </a:t>
            </a:r>
            <a:br>
              <a:rPr lang="en-US" sz="4400" dirty="0"/>
            </a:br>
            <a:r>
              <a:rPr lang="en-US" sz="4400" dirty="0"/>
              <a:t>Raspberry Pi type things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7378837" cy="4195481"/>
          </a:xfrm>
        </p:spPr>
        <p:txBody>
          <a:bodyPr>
            <a:normAutofit/>
          </a:bodyPr>
          <a:lstStyle/>
          <a:p>
            <a:r>
              <a:rPr lang="en-US" sz="2600" dirty="0"/>
              <a:t>Standard Pin out, therefore lots of “hats” for them</a:t>
            </a:r>
          </a:p>
          <a:p>
            <a:r>
              <a:rPr lang="en-US" sz="2600" dirty="0"/>
              <a:t>Most of them are 5V, draws 2Amps – 5Amps, depending on what you have connected to them.</a:t>
            </a:r>
          </a:p>
          <a:p>
            <a:r>
              <a:rPr lang="en-US" sz="2600" dirty="0"/>
              <a:t>The pins are 3 volt!!!!! </a:t>
            </a:r>
            <a:r>
              <a:rPr lang="en-US" sz="2600" dirty="0">
                <a:sym typeface="Wingdings" panose="05000000000000000000" pitchFamily="2" charset="2"/>
              </a:rPr>
              <a:t>  Oh, so important</a:t>
            </a:r>
            <a:endParaRPr lang="en-US" sz="2600" dirty="0"/>
          </a:p>
          <a:p>
            <a:r>
              <a:rPr lang="en-US" sz="2600" dirty="0"/>
              <a:t>They get hot, heatsink cases are needed.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3D785-B2B4-4032-B0CC-D9CD38ED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558" y="2830285"/>
            <a:ext cx="3511320" cy="34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677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OpenCV/</a:t>
            </a:r>
            <a:r>
              <a:rPr lang="en-US" sz="4400" dirty="0" err="1"/>
              <a:t>NTCore</a:t>
            </a:r>
            <a:r>
              <a:rPr lang="en-US" sz="4400" dirty="0"/>
              <a:t>/</a:t>
            </a:r>
            <a:r>
              <a:rPr lang="en-US" sz="4400" dirty="0" err="1"/>
              <a:t>Apriltags</a:t>
            </a:r>
            <a:br>
              <a:rPr lang="en-US" sz="4400" dirty="0"/>
            </a:br>
            <a:r>
              <a:rPr lang="en-US" sz="4400" dirty="0"/>
              <a:t>NT 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1037512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b="1" dirty="0"/>
              <a:t>I2C comm to 32bit processor</a:t>
            </a:r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235187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766830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8953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238004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 err="1"/>
              <a:t>Raspbery</a:t>
            </a:r>
            <a:r>
              <a:rPr lang="en-US" sz="4400" dirty="0"/>
              <a:t> Pi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832512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248660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8354397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623034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I2C comm to 32bit processor</a:t>
            </a:r>
            <a:br>
              <a:rPr lang="en-US" sz="4400" dirty="0"/>
            </a:br>
            <a:r>
              <a:rPr lang="en-US" sz="4400" dirty="0"/>
              <a:t>32bit 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62267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https://jimwright.org/robot/ri3d2020/raspberrypi.html</a:t>
            </a:r>
          </a:p>
          <a:p>
            <a:endParaRPr lang="en-US" sz="24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774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Heavy Processors</a:t>
            </a:r>
            <a:br>
              <a:rPr lang="en-US" sz="4400" dirty="0"/>
            </a:br>
            <a:r>
              <a:rPr lang="en-US" sz="4400" dirty="0"/>
              <a:t>Raspberry </a:t>
            </a:r>
            <a:r>
              <a:rPr lang="en-US" sz="4400" dirty="0" err="1"/>
              <a:t>Pis</a:t>
            </a:r>
            <a:br>
              <a:rPr lang="en-US" sz="4400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Raspberry Pi 4 (Rpi4)</a:t>
            </a:r>
          </a:p>
          <a:p>
            <a:pPr lvl="1"/>
            <a:r>
              <a:rPr lang="en-US" sz="2200" dirty="0"/>
              <a:t>Comes with 1Gb, 2Gb, </a:t>
            </a:r>
            <a:r>
              <a:rPr lang="en-US" sz="2200" b="1" dirty="0"/>
              <a:t>4Gb</a:t>
            </a:r>
            <a:r>
              <a:rPr lang="en-US" sz="2200" dirty="0"/>
              <a:t>, and </a:t>
            </a:r>
            <a:r>
              <a:rPr lang="en-US" sz="2200" b="1" dirty="0"/>
              <a:t>8Gb</a:t>
            </a:r>
            <a:r>
              <a:rPr lang="en-US" sz="2200" dirty="0"/>
              <a:t> SRAM</a:t>
            </a:r>
          </a:p>
          <a:p>
            <a:pPr lvl="1"/>
            <a:r>
              <a:rPr lang="en-US" sz="2200" dirty="0"/>
              <a:t>Micro-HDMI ports</a:t>
            </a:r>
          </a:p>
          <a:p>
            <a:pPr lvl="1"/>
            <a:r>
              <a:rPr lang="en-US" sz="2200" dirty="0"/>
              <a:t>Lots of documentation on the Web for these.</a:t>
            </a:r>
          </a:p>
          <a:p>
            <a:pPr lvl="1"/>
            <a:r>
              <a:rPr lang="en-US" sz="2200" dirty="0"/>
              <a:t>Cases are incompatible with </a:t>
            </a:r>
            <a:r>
              <a:rPr lang="en-US" sz="2200" dirty="0" err="1"/>
              <a:t>Rpi</a:t>
            </a:r>
            <a:r>
              <a:rPr lang="en-US" sz="2200" dirty="0"/>
              <a:t> 3, 2, 1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AF7D0-DFB2-4C2D-AD78-50C6F456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51" y="3185607"/>
            <a:ext cx="4020210" cy="29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943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LAST QUESTIONS</a:t>
            </a:r>
          </a:p>
        </p:txBody>
      </p:sp>
    </p:spTree>
    <p:extLst>
      <p:ext uri="{BB962C8B-B14F-4D97-AF65-F5344CB8AC3E}">
        <p14:creationId xmlns:p14="http://schemas.microsoft.com/office/powerpoint/2010/main" val="23970905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0ADC-C24B-45E4-9ADC-9AB04A59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08834-0F7E-446D-B3D1-217CD142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is the Hardware</a:t>
            </a:r>
          </a:p>
          <a:p>
            <a:r>
              <a:rPr lang="en-US" sz="2600" dirty="0"/>
              <a:t>Connecting it into a FRC robot</a:t>
            </a:r>
          </a:p>
          <a:p>
            <a:r>
              <a:rPr lang="en-US" sz="2600" dirty="0"/>
              <a:t>Standalone Things</a:t>
            </a:r>
          </a:p>
          <a:p>
            <a:r>
              <a:rPr lang="en-US" sz="2600" dirty="0"/>
              <a:t>WPI Raspberry Pi Image</a:t>
            </a:r>
          </a:p>
          <a:p>
            <a:r>
              <a:rPr lang="en-US" sz="2600" dirty="0"/>
              <a:t>Ubuntu setup</a:t>
            </a:r>
          </a:p>
          <a:p>
            <a:r>
              <a:rPr lang="en-US" sz="2600" dirty="0"/>
              <a:t>OpenCV/</a:t>
            </a:r>
            <a:r>
              <a:rPr lang="en-US" sz="2600" dirty="0" err="1"/>
              <a:t>NTCore</a:t>
            </a:r>
            <a:r>
              <a:rPr lang="en-US" sz="2600" dirty="0"/>
              <a:t>/</a:t>
            </a:r>
            <a:r>
              <a:rPr lang="en-US" sz="2600" dirty="0" err="1"/>
              <a:t>Apriltags</a:t>
            </a:r>
            <a:endParaRPr lang="en-US" sz="2600" dirty="0"/>
          </a:p>
          <a:p>
            <a:r>
              <a:rPr lang="en-US" sz="2600" dirty="0"/>
              <a:t>I2C comm to 32bit processor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4F44E-0421-40F0-B772-49D309B7DAD5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29D7C-1824-453F-8296-92D96A65EBE4}"/>
              </a:ext>
            </a:extLst>
          </p:cNvPr>
          <p:cNvSpPr txBox="1"/>
          <p:nvPr/>
        </p:nvSpPr>
        <p:spPr>
          <a:xfrm rot="20025973">
            <a:off x="772547" y="1834857"/>
            <a:ext cx="80363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‘Love you all, but go away</a:t>
            </a:r>
          </a:p>
        </p:txBody>
      </p:sp>
    </p:spTree>
    <p:extLst>
      <p:ext uri="{BB962C8B-B14F-4D97-AF65-F5344CB8AC3E}">
        <p14:creationId xmlns:p14="http://schemas.microsoft.com/office/powerpoint/2010/main" val="2523274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427</TotalTime>
  <Words>3982</Words>
  <Application>Microsoft Office PowerPoint</Application>
  <PresentationFormat>Widescreen</PresentationFormat>
  <Paragraphs>767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Arial Rounded MT Bold</vt:lpstr>
      <vt:lpstr>Century Gothic</vt:lpstr>
      <vt:lpstr>Wingdings 3</vt:lpstr>
      <vt:lpstr>Ion</vt:lpstr>
      <vt:lpstr>Offboard Processing (Raspberry Pi and Ardiuno)</vt:lpstr>
      <vt:lpstr>This Workshop is on my Github</vt:lpstr>
      <vt:lpstr>This Workshop is on the Web</vt:lpstr>
      <vt:lpstr>The Workshop Robot Code</vt:lpstr>
      <vt:lpstr>The Map!</vt:lpstr>
      <vt:lpstr>What is the Hardware </vt:lpstr>
      <vt:lpstr>Heavy Processors   </vt:lpstr>
      <vt:lpstr>Heavy Processors  Raspberry Pi type things   </vt:lpstr>
      <vt:lpstr>Heavy Processors Raspberry Pis  </vt:lpstr>
      <vt:lpstr>Heavy Processors Raspberry Pis  </vt:lpstr>
      <vt:lpstr>Heavy Processors Raspberry Pis  </vt:lpstr>
      <vt:lpstr>Heavy Processors NVIDIA Jetson Nano  </vt:lpstr>
      <vt:lpstr>Heavy Processors Jetson AGX Xavier/Orin Nano  </vt:lpstr>
      <vt:lpstr>Heavy Processors Google Coral Dev Board  </vt:lpstr>
      <vt:lpstr>Heavy Processors UP 4000  </vt:lpstr>
      <vt:lpstr>Heavy Processors Limelight  </vt:lpstr>
      <vt:lpstr>Jim’s Raspberry Pi 4 favorite cases  </vt:lpstr>
      <vt:lpstr>Arduino type things Both 8bit and 32bit  </vt:lpstr>
      <vt:lpstr>Arduino type things 8 - bit  </vt:lpstr>
      <vt:lpstr>Arduino type things Pololu A-Star 32U4  </vt:lpstr>
      <vt:lpstr>Arduino type things 32 - bit  </vt:lpstr>
      <vt:lpstr>Arduino 32bit type things Adafruit Feather Family  </vt:lpstr>
      <vt:lpstr>Arduino 32bit type things SparkFun Thing Plus - SAMD51  </vt:lpstr>
      <vt:lpstr>Arduino 32bit type things SparkFun MicroMod system  </vt:lpstr>
      <vt:lpstr>The Map!</vt:lpstr>
      <vt:lpstr>Connecting it into a FRC robot The Rules </vt:lpstr>
      <vt:lpstr>Connecting it into a FRC robot  </vt:lpstr>
      <vt:lpstr>Connecting it into a FRC robot Getting power to ‘em </vt:lpstr>
      <vt:lpstr>Connecting it into a FRC robot The Rules/Pro Tip </vt:lpstr>
      <vt:lpstr>Connecting it into a FRC robot 5V Power Bus </vt:lpstr>
      <vt:lpstr>Connecting it into a FRC robot TE Con Deutsch Connectors </vt:lpstr>
      <vt:lpstr>Connecting it into a FRC robot Control System </vt:lpstr>
      <vt:lpstr>Connecting it into a FRC robot Control System </vt:lpstr>
      <vt:lpstr>Connecting it into a FRC robot Control System </vt:lpstr>
      <vt:lpstr>Connecting it into a FRC robot Control System </vt:lpstr>
      <vt:lpstr>Connecting it into a FRC robot Control System </vt:lpstr>
      <vt:lpstr>Connecting it into a FRC robot Control System </vt:lpstr>
      <vt:lpstr>The Map!</vt:lpstr>
      <vt:lpstr>The Map!</vt:lpstr>
      <vt:lpstr>Standalone Things Examples </vt:lpstr>
      <vt:lpstr>Standalone Things Arduino IDE </vt:lpstr>
      <vt:lpstr>Standalone Things Arduino IDE </vt:lpstr>
      <vt:lpstr>Standalone Things Wildcats Robot Googly Eyes </vt:lpstr>
      <vt:lpstr>Standalone Things Wildcats Robot Googly Eyes </vt:lpstr>
      <vt:lpstr>The Map!</vt:lpstr>
      <vt:lpstr>WPI Raspberry Pi Image What is it</vt:lpstr>
      <vt:lpstr>WPI Raspberry Pi Image Buring Flash</vt:lpstr>
      <vt:lpstr>WPI Raspberry Pi Image OS is locked/SSH</vt:lpstr>
      <vt:lpstr>WPI Raspberry Pi Image Web Page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WPI Raspberry Pi Image Color blob Example</vt:lpstr>
      <vt:lpstr>The Map!</vt:lpstr>
      <vt:lpstr>Ubuntu setup Raspberry PI Imaging tool</vt:lpstr>
      <vt:lpstr>Ubuntu setup Raspberrian/Ubunto</vt:lpstr>
      <vt:lpstr>Ubuntu setup Desktop/Command Line</vt:lpstr>
      <vt:lpstr>Ubuntu setup SSH</vt:lpstr>
      <vt:lpstr>Ubuntu setup SSH</vt:lpstr>
      <vt:lpstr>Ubuntu setup SSHFS</vt:lpstr>
      <vt:lpstr>Ubuntu setup APT</vt:lpstr>
      <vt:lpstr>Ubuntu setup Net Tools/Dev Tools/ CMAKE</vt:lpstr>
      <vt:lpstr>Ubuntu setup GIT Clone</vt:lpstr>
      <vt:lpstr>The Map!</vt:lpstr>
      <vt:lpstr>OpenCV/NTCore/Apriltags git cloning</vt:lpstr>
      <vt:lpstr>OpenCV/NTCore/Apriltags building</vt:lpstr>
      <vt:lpstr>OpenCV/NTCore/Apriltags Cmake File List</vt:lpstr>
      <vt:lpstr>OpenCV/NTCore/Apriltags Making and Running</vt:lpstr>
      <vt:lpstr>OpenCV/NTCore/Apriltags OpenCV Camera Viewer</vt:lpstr>
      <vt:lpstr>OpenCV/NTCore/Apriltags OpenCV Camera Viewer</vt:lpstr>
      <vt:lpstr>OpenCV/NTCore/Apriltags April Tag Viewer</vt:lpstr>
      <vt:lpstr>OpenCV/NTCore/Apriltags April Tag Viewer</vt:lpstr>
      <vt:lpstr>OpenCV/NTCore/Apriltags April Tag Viewer</vt:lpstr>
      <vt:lpstr>OpenCV/NTCore/Apriltags April Tag Viewer</vt:lpstr>
      <vt:lpstr>OpenCV/NTCore/Apriltags NT Core</vt:lpstr>
      <vt:lpstr>OpenCV/NTCore/Apriltags NT Core</vt:lpstr>
      <vt:lpstr>OpenCV/NTCore/Apriltags NT Core</vt:lpstr>
      <vt:lpstr>OpenCV/NTCore/Apriltags NT Core</vt:lpstr>
      <vt:lpstr>The Map!</vt:lpstr>
      <vt:lpstr>I2C comm to 32bit processor Raspbery Pi Side</vt:lpstr>
      <vt:lpstr>I2C comm to 32bit processor Raspbery Pi Side</vt:lpstr>
      <vt:lpstr>I2C comm to 32bit processor Raspbery Pi Side</vt:lpstr>
      <vt:lpstr>I2C comm to 32bit processor Raspbery Pi Side</vt:lpstr>
      <vt:lpstr>I2C comm to 32bit processor 32bit side</vt:lpstr>
      <vt:lpstr>I2C comm to 32bit processor 32bit side</vt:lpstr>
      <vt:lpstr>I2C comm to 32bit processor 32bit side</vt:lpstr>
      <vt:lpstr>I2C comm to 32bit processor 32bit side</vt:lpstr>
      <vt:lpstr>The Map!</vt:lpstr>
      <vt:lpstr>The Map!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Arduinos, Jetsons, and PI, OH MY!</dc:title>
  <dc:creator>James Wright</dc:creator>
  <cp:lastModifiedBy>Wright, Jim (NE)</cp:lastModifiedBy>
  <cp:revision>33</cp:revision>
  <dcterms:created xsi:type="dcterms:W3CDTF">2019-11-10T01:00:55Z</dcterms:created>
  <dcterms:modified xsi:type="dcterms:W3CDTF">2022-11-17T17:37:52Z</dcterms:modified>
</cp:coreProperties>
</file>